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диктанта в 6 классе 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(24 учащихся)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Полнолуние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Новолуние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</c:ser>
        <c:axId val="71214208"/>
        <c:axId val="71216128"/>
      </c:barChart>
      <c:catAx>
        <c:axId val="71214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Отметки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1216128"/>
        <c:crosses val="autoZero"/>
        <c:auto val="1"/>
        <c:lblAlgn val="ctr"/>
        <c:lblOffset val="100"/>
      </c:catAx>
      <c:valAx>
        <c:axId val="71216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Кол-во учащихся</a:t>
                </a:r>
              </a:p>
            </c:rich>
          </c:tx>
          <c:layout/>
        </c:title>
        <c:numFmt formatCode="General" sourceLinked="1"/>
        <c:tickLblPos val="nextTo"/>
        <c:crossAx val="7121420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Результаты диктанта в 7 классе </a:t>
            </a:r>
          </a:p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(24 учащихся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Полнолуние</c:v>
                </c:pt>
              </c:strCache>
            </c:strRef>
          </c:tx>
          <c:dLbls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Новолуние</c:v>
                </c:pt>
              </c:strCache>
            </c:strRef>
          </c:tx>
          <c:dLbls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</c:numCache>
            </c:numRef>
          </c:val>
        </c:ser>
        <c:axId val="58171392"/>
        <c:axId val="58173312"/>
      </c:barChart>
      <c:catAx>
        <c:axId val="58171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Отметки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8173312"/>
        <c:crosses val="autoZero"/>
        <c:auto val="1"/>
        <c:lblAlgn val="ctr"/>
        <c:lblOffset val="100"/>
      </c:catAx>
      <c:valAx>
        <c:axId val="581733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Кол-во учащихся</a:t>
                </a:r>
              </a:p>
            </c:rich>
          </c:tx>
          <c:layout/>
        </c:title>
        <c:numFmt formatCode="General" sourceLinked="1"/>
        <c:tickLblPos val="nextTo"/>
        <c:crossAx val="5817139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Статистика рождаемости за июнь 2018 года в Мозыре и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Мозырском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р-не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7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Убывающая Луна</c:v>
                </c:pt>
                <c:pt idx="1">
                  <c:v>Последняя четверть</c:v>
                </c:pt>
                <c:pt idx="2">
                  <c:v>Новолуние</c:v>
                </c:pt>
                <c:pt idx="3">
                  <c:v>Растущая Луна</c:v>
                </c:pt>
                <c:pt idx="4">
                  <c:v>I четверть</c:v>
                </c:pt>
                <c:pt idx="5">
                  <c:v>Полнолуние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7</c:v>
                </c:pt>
                <c:pt idx="2">
                  <c:v>1</c:v>
                </c:pt>
                <c:pt idx="3">
                  <c:v>21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Убывающая Луна</c:v>
                </c:pt>
                <c:pt idx="1">
                  <c:v>Последняя четверть</c:v>
                </c:pt>
                <c:pt idx="2">
                  <c:v>Новолуние</c:v>
                </c:pt>
                <c:pt idx="3">
                  <c:v>Растущая Луна</c:v>
                </c:pt>
                <c:pt idx="4">
                  <c:v>I четверть</c:v>
                </c:pt>
                <c:pt idx="5">
                  <c:v>Полнолуние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</c:v>
                </c:pt>
                <c:pt idx="1">
                  <c:v>3</c:v>
                </c:pt>
                <c:pt idx="2">
                  <c:v>1</c:v>
                </c:pt>
                <c:pt idx="3">
                  <c:v>23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axId val="73914624"/>
        <c:axId val="73412992"/>
      </c:barChart>
      <c:catAx>
        <c:axId val="7391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Фаза Луны</a:t>
                </a:r>
              </a:p>
            </c:rich>
          </c:tx>
          <c:layout/>
        </c:title>
        <c:majorTickMark val="none"/>
        <c:tickLblPos val="nextTo"/>
        <c:crossAx val="73412992"/>
        <c:crosses val="autoZero"/>
        <c:auto val="1"/>
        <c:lblAlgn val="ctr"/>
        <c:lblOffset val="100"/>
      </c:catAx>
      <c:valAx>
        <c:axId val="73412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Кол-во новорождённых</a:t>
                </a:r>
              </a:p>
            </c:rich>
          </c:tx>
          <c:layout/>
        </c:title>
        <c:numFmt formatCode="General" sourceLinked="1"/>
        <c:tickLblPos val="nextTo"/>
        <c:crossAx val="7391462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Статистика рождаемости за июль 2018 года в Мозыре и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Мозырском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р-не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Убывающая Луна</c:v>
                </c:pt>
                <c:pt idx="1">
                  <c:v>Последняя четверть</c:v>
                </c:pt>
                <c:pt idx="2">
                  <c:v>Новолуние</c:v>
                </c:pt>
                <c:pt idx="3">
                  <c:v>Растущая Луна</c:v>
                </c:pt>
                <c:pt idx="4">
                  <c:v>I четверть</c:v>
                </c:pt>
                <c:pt idx="5">
                  <c:v>Полнолуние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20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Убывающая Луна</c:v>
                </c:pt>
                <c:pt idx="1">
                  <c:v>Последняя четверть</c:v>
                </c:pt>
                <c:pt idx="2">
                  <c:v>Новолуние</c:v>
                </c:pt>
                <c:pt idx="3">
                  <c:v>Растущая Луна</c:v>
                </c:pt>
                <c:pt idx="4">
                  <c:v>I четверть</c:v>
                </c:pt>
                <c:pt idx="5">
                  <c:v>Полнолуние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</c:v>
                </c:pt>
                <c:pt idx="1">
                  <c:v>0</c:v>
                </c:pt>
                <c:pt idx="2">
                  <c:v>1</c:v>
                </c:pt>
                <c:pt idx="3">
                  <c:v>15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axId val="76861440"/>
        <c:axId val="76864128"/>
      </c:barChart>
      <c:catAx>
        <c:axId val="76861440"/>
        <c:scaling>
          <c:orientation val="minMax"/>
        </c:scaling>
        <c:axPos val="b"/>
        <c:majorTickMark val="none"/>
        <c:tickLblPos val="nextTo"/>
        <c:crossAx val="76864128"/>
        <c:crosses val="autoZero"/>
        <c:auto val="1"/>
        <c:lblAlgn val="ctr"/>
        <c:lblOffset val="100"/>
      </c:catAx>
      <c:valAx>
        <c:axId val="76864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Кол-во новорождённых</a:t>
                </a:r>
              </a:p>
            </c:rich>
          </c:tx>
          <c:layout/>
        </c:title>
        <c:numFmt formatCode="General" sourceLinked="1"/>
        <c:tickLblPos val="nextTo"/>
        <c:crossAx val="7686144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Статистика рождаемости за август 2018 года в Мозыре и </a:t>
            </a:r>
            <a:r>
              <a:rPr lang="ru-RU" sz="1800" b="0" dirty="0" err="1">
                <a:latin typeface="Times New Roman" pitchFamily="18" charset="0"/>
                <a:cs typeface="Times New Roman" pitchFamily="18" charset="0"/>
              </a:rPr>
              <a:t>Мозырском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р-не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Убывающая Луна</c:v>
                </c:pt>
                <c:pt idx="1">
                  <c:v>Последняя четверть</c:v>
                </c:pt>
                <c:pt idx="2">
                  <c:v>Новолуние</c:v>
                </c:pt>
                <c:pt idx="3">
                  <c:v>Растущая Луна</c:v>
                </c:pt>
                <c:pt idx="4">
                  <c:v>I четверть</c:v>
                </c:pt>
                <c:pt idx="5">
                  <c:v>Полнолуние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Убывающая Луна</c:v>
                </c:pt>
                <c:pt idx="1">
                  <c:v>Последняя четверть</c:v>
                </c:pt>
                <c:pt idx="2">
                  <c:v>Новолуние</c:v>
                </c:pt>
                <c:pt idx="3">
                  <c:v>Растущая Луна</c:v>
                </c:pt>
                <c:pt idx="4">
                  <c:v>I четверть</c:v>
                </c:pt>
                <c:pt idx="5">
                  <c:v>Полнолуние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</c:v>
                </c:pt>
                <c:pt idx="1">
                  <c:v>1</c:v>
                </c:pt>
                <c:pt idx="2">
                  <c:v>0</c:v>
                </c:pt>
                <c:pt idx="3">
                  <c:v>20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axId val="76690176"/>
        <c:axId val="76692096"/>
      </c:barChart>
      <c:catAx>
        <c:axId val="76690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Фаза Луны</a:t>
                </a:r>
              </a:p>
            </c:rich>
          </c:tx>
          <c:layout/>
        </c:title>
        <c:majorTickMark val="none"/>
        <c:tickLblPos val="nextTo"/>
        <c:crossAx val="76692096"/>
        <c:crosses val="autoZero"/>
        <c:auto val="1"/>
        <c:lblAlgn val="ctr"/>
        <c:lblOffset val="100"/>
      </c:catAx>
      <c:valAx>
        <c:axId val="76692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Кол-во новорождённых</a:t>
                </a:r>
              </a:p>
            </c:rich>
          </c:tx>
          <c:layout/>
        </c:title>
        <c:numFmt formatCode="General" sourceLinked="1"/>
        <c:tickLblPos val="nextTo"/>
        <c:crossAx val="7669017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Статистика рождаемости за июнь- август 2018 года в Мозыре и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Мозырском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р-не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Убывающая Луна</c:v>
                </c:pt>
                <c:pt idx="1">
                  <c:v>Последняя четверть</c:v>
                </c:pt>
                <c:pt idx="2">
                  <c:v>Новолуние</c:v>
                </c:pt>
                <c:pt idx="3">
                  <c:v>Растущая Луна</c:v>
                </c:pt>
                <c:pt idx="4">
                  <c:v>I четверть</c:v>
                </c:pt>
                <c:pt idx="5">
                  <c:v>Полнолуние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</c:v>
                </c:pt>
                <c:pt idx="1">
                  <c:v>9</c:v>
                </c:pt>
                <c:pt idx="2">
                  <c:v>3</c:v>
                </c:pt>
                <c:pt idx="3">
                  <c:v>52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Убывающая Луна</c:v>
                </c:pt>
                <c:pt idx="1">
                  <c:v>Последняя четверть</c:v>
                </c:pt>
                <c:pt idx="2">
                  <c:v>Новолуние</c:v>
                </c:pt>
                <c:pt idx="3">
                  <c:v>Растущая Луна</c:v>
                </c:pt>
                <c:pt idx="4">
                  <c:v>I четверть</c:v>
                </c:pt>
                <c:pt idx="5">
                  <c:v>Полнолуние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57</c:v>
                </c:pt>
                <c:pt idx="1">
                  <c:v>4</c:v>
                </c:pt>
                <c:pt idx="2">
                  <c:v>2</c:v>
                </c:pt>
                <c:pt idx="3">
                  <c:v>59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</c:ser>
        <c:axId val="76716672"/>
        <c:axId val="76886784"/>
      </c:barChart>
      <c:catAx>
        <c:axId val="76716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Фаза Луны</a:t>
                </a:r>
              </a:p>
            </c:rich>
          </c:tx>
          <c:layout/>
        </c:title>
        <c:majorTickMark val="none"/>
        <c:tickLblPos val="nextTo"/>
        <c:crossAx val="76886784"/>
        <c:crosses val="autoZero"/>
        <c:auto val="1"/>
        <c:lblAlgn val="ctr"/>
        <c:lblOffset val="100"/>
      </c:catAx>
      <c:valAx>
        <c:axId val="768867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Кол-во новорождённых</a:t>
                </a:r>
              </a:p>
            </c:rich>
          </c:tx>
          <c:layout/>
        </c:title>
        <c:numFmt formatCode="General" sourceLinked="1"/>
        <c:tickLblPos val="nextTo"/>
        <c:crossAx val="7671667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26FB-39D9-4140-A9A0-AF09D7F5E6BF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D11D-9AC7-4A53-9DB0-8AFB0D5B4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413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Луны на жизнь Земли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142984"/>
            <a:ext cx="5286412" cy="2786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Работу выполнили:</a:t>
            </a:r>
          </a:p>
          <a:p>
            <a:r>
              <a:rPr lang="ru-RU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учащиеся 11 «А» класса </a:t>
            </a:r>
          </a:p>
          <a:p>
            <a:r>
              <a:rPr lang="ru-RU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Козенской средней школы</a:t>
            </a:r>
          </a:p>
          <a:p>
            <a:r>
              <a:rPr lang="ru-RU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Мозырского района</a:t>
            </a:r>
          </a:p>
          <a:p>
            <a:r>
              <a:rPr lang="ru-RU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Савчик Алина Владимировна, </a:t>
            </a:r>
          </a:p>
          <a:p>
            <a:r>
              <a:rPr lang="ru-RU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Мишкова Ангелина Ильинична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670" y="4214818"/>
            <a:ext cx="463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Руководитель : учитель физики</a:t>
            </a:r>
          </a:p>
          <a:p>
            <a:pPr algn="r"/>
            <a:r>
              <a:rPr lang="ru-RU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Свентецкая  Галина Дмитриевна </a:t>
            </a:r>
            <a:endParaRPr lang="ru-RU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89852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Расчёт диаметра Луны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7143800" cy="1143008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рассчитать диаметр Луны.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линейка, Луна.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143380"/>
            <a:ext cx="314327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000241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Треугольник КСД и треугольник КАВ подобны. Из теоремы о подобии следует: АВ/СД=КВ/КД; откуда диаметр Луны АВ=СД•КВ/КД= 5•10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 • 3,8•10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 / 0,55м= 3,45•10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Dл=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3,45•10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Далее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сравнили размеры Луны с размером Земли. Диаметр Луны = 3476 км. Диаметр Земли = 13000км.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3476км/13000км=1/4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500570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расчетов следует, что диаметр Луны равен примерно 1/4 земного.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084261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прибора для наблюдения фаз  Луны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8143932" cy="27146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изготовить прибор для наблюдения лунных фаз.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коробка крышкой; пенопластовый шарик; гуашь синего, белого, черного и желтого цветов; плотная черная бумага; циркуль; маркер; линейка; ножницы; маленький фонарик; изоляционная лента.</a:t>
            </a:r>
          </a:p>
          <a:p>
            <a:pPr algn="l"/>
            <a:endParaRPr lang="ru-RU" sz="800" dirty="0" smtClean="0"/>
          </a:p>
          <a:p>
            <a:pPr algn="l"/>
            <a:endParaRPr lang="ru-RU" sz="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Стас\Desktop\Проект\P80925-21230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143380"/>
            <a:ext cx="2592000" cy="18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тас\Desktop\Проект\P80925-21225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143380"/>
            <a:ext cx="2592000" cy="18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155699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Наблюдение фаз Луны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501122" cy="185738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 изменение вида Луны в зависимости от фазы.</a:t>
            </a:r>
          </a:p>
          <a:p>
            <a:pPr algn="l"/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бинокль, Луна.</a:t>
            </a:r>
          </a:p>
          <a:p>
            <a:endParaRPr lang="ru-RU" dirty="0"/>
          </a:p>
        </p:txBody>
      </p:sp>
      <p:pic>
        <p:nvPicPr>
          <p:cNvPr id="4" name="Рисунок 3" descr="hello_html_2cc55dc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214686"/>
            <a:ext cx="4643470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Влияние фаз Луны на интеллектуальную деятельность учащихся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496"/>
            <a:ext cx="8072494" cy="350046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оценить влияние фаз Луны на интеллектуальную деятельность учащихся.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диктант.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357166"/>
          <a:ext cx="8143932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42852"/>
          <a:ext cx="8429684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01188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Выводы.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диктанта в полнолуние ниже, чем в новолуние. Из этого следует, что трудоспособность человека в полнолуние снижается.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убедились, что фаза полнолуние влияет на людей легко возбудимых и в полнолуние они не высыпаются и, придя утром в школу, не очень успешно выполнили предложенный диктант.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быть, в новолуние и полнолуние не следует планировать серьезных контрольных работ и экзаменов.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78595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Изучение влияния Луны на рождаемость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286808" cy="45005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проверить  верно ли, что в полнолуние рождаемость увеличивается и лунные фазы влияют на рождаемость детей.</a:t>
            </a:r>
          </a:p>
          <a:p>
            <a:pPr algn="l"/>
            <a:endParaRPr lang="ru-RU" sz="3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книга учета рождаемости в Мозыре и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Мозырском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исследования влияния Луны на рождаемость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785926"/>
          <a:ext cx="835824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428597" y="500042"/>
          <a:ext cx="800105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Луна – естественный спутник Земли, то она влияет на процессы, происходящие на Земле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выяснить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влияние Луны на процессы, происходящие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Провести наблюдения за Луной;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Рассмотреть фазы Луны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Установить влияние Луны  на процессы, происходящие на Земле.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8596" y="357166"/>
          <a:ext cx="8143932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429132"/>
            <a:ext cx="8229600" cy="207169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мнение, что в полнолуние увеличивается число новорожденных не подтвердилось. Из диаграмм видно, что на убывающую и растущую Луну рождается примерно одинаковое количество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285728"/>
          <a:ext cx="821537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71451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Изучение влияния фаз Луны на стихийные бедствия на Земле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429684" cy="407196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проверить влияют ли фазы Луны на стихийные бедствия, происходящие на Земле.</a:t>
            </a:r>
          </a:p>
          <a:p>
            <a:pPr algn="l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статистические данные стихийных бедствий из источников средств массовой информации.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00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изучения влияния фаз Луны на стихийные бедствия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Земле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500306"/>
            <a:ext cx="84296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приведённых данных мы видим, что в результате взаимного притяжения Луны и Солнца происходят изменения как в водной оболочке Земли (морях и океанах), так и в твёрдой оболочке и в атмосфере.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нашим данным чаще происходят стихийные бедствия на убывающую Луну.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0"/>
          <a:ext cx="9144004" cy="6906711"/>
        </p:xfrm>
        <a:graphic>
          <a:graphicData uri="http://schemas.openxmlformats.org/drawingml/2006/table">
            <a:tbl>
              <a:tblPr/>
              <a:tblGrid>
                <a:gridCol w="3143242"/>
                <a:gridCol w="1214446"/>
                <a:gridCol w="1071570"/>
                <a:gridCol w="1643074"/>
                <a:gridCol w="1071570"/>
                <a:gridCol w="1000102"/>
              </a:tblGrid>
              <a:tr h="18531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Фаза Луны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Убывающая Луна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Посл. четверть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Новолуние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Растущая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Луна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Calibri"/>
                          <a:cs typeface="Times New Roman"/>
                        </a:rPr>
                        <a:t>четверть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Calibri"/>
                          <a:cs typeface="Times New Roman"/>
                        </a:rPr>
                        <a:t>Полнолуние</a:t>
                      </a:r>
                      <a:endParaRPr lang="ru-RU" sz="11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064">
                <a:tc>
                  <a:txBody>
                    <a:bodyPr/>
                    <a:lstStyle/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Колиме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19 января 2017 год 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Синабунге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12 февраля 2017 год 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Питон-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де-ла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Фурнез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14 июля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Шивелуче, 5 декабря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Вильяррике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6 декабря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Килауэа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3 мая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Фуэго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3 июня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Италии, 18 января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в Мексике, 10 сентября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в Мексике, 19 сентября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на границе Ирака и Ирана, 13 ноября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в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Ломбоке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5 августа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в Индонезии, 6  августа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в Колумбии, 7 августа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Тайфун в Японии, 29 июля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Наводнение в Китае, 30 июля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907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Наводнение в США, 14  мая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0129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Попокатепетле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10 ноября 2017 год 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159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0129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Цунами в Аляске, 24 января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Сьерра- Негра, 13 июня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1)Извержение вулкана в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Турриальбе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6 января 2017 года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Богослове, 28 мая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 в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Агунге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30 ноября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 на западном Кавказе, 26 января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в Японии, 25 марта 2017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Наводнение в Израиле, 28 апреля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95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Наводнение в Таиланде, 29 марта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1)Торнадо в США, штат Айова, 19 июля 2018 год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1)Цунами в Мексике, 8 сентября</a:t>
                      </a:r>
                      <a:endParaRPr lang="ru-RU" sz="11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30" marR="33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1556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и 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7929618" cy="507209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Знание лунного календаря, который ведет счет лунным ритмам, может помочь человеку рациональным способом объяснить много загадочного в природе, правильно реагировать на окружающий мир, оградить себя от многих болезней.</a:t>
            </a:r>
          </a:p>
          <a:p>
            <a:pPr algn="l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Избыточная световая энергия негативным образом влияет на человека, во время полнолуния нарушается привычная для человека норма сна; не исключено, что магнитное поле Земли влияет на живые организмы, так как во время смены лунных фаз изменяется и магнитное поле Луны;  так как организм человека на 80% состоит из воды, то приливные силы, влияющие на моря и океаны, аналогичным образом действуют на водную среду нашего организма.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3582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лунно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земные связи.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анализ, аналогия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экспериментальный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частично – поисковый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описательный, использование справочной литературы, Интернет – ресурсов.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286676" cy="100010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Происхождение Луны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характеристики Луны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928670"/>
          <a:ext cx="8643998" cy="5977920"/>
        </p:xfrm>
        <a:graphic>
          <a:graphicData uri="http://schemas.openxmlformats.org/drawingml/2006/table">
            <a:tbl>
              <a:tblPr/>
              <a:tblGrid>
                <a:gridCol w="4845850"/>
                <a:gridCol w="3798148"/>
              </a:tblGrid>
              <a:tr h="56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Величина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расстояние до Луны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384401 км = 60.27 экваториальных радиусов Земли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Минимальное расстояние от Земли до Луны (перигей)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356400 км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Максимальное расстояние от Земли до Луны (апогей)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406700 км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Время, за которое проходит свет от Луны до Земли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 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Эксцентриситет орбиты Луны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Сидерический орбитальный период (звездный)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27.321661 дней = 27 дней 7 часов 43 минуты 11.5 секунды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Синодический (период смены фаз)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29.530588 дней = 29 дней 12 часов 44 минуты 2.8 секунды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928674"/>
          <a:ext cx="8429684" cy="5500719"/>
        </p:xfrm>
        <a:graphic>
          <a:graphicData uri="http://schemas.openxmlformats.org/drawingml/2006/table">
            <a:tbl>
              <a:tblPr/>
              <a:tblGrid>
                <a:gridCol w="4725705"/>
                <a:gridCol w="3703979"/>
              </a:tblGrid>
              <a:tr h="611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Орбитальная скорость Луны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2681 км/ч = 1.023 км/с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Диаметр Луны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3476 км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Длина экватора Луны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10920 км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 Луны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7.352х10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г = 1/81.3 от массы Земли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Плотность Луны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3.341 г/см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= 0.606 от плотности Земли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Ускорение свободного падения на поверхности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1,63 м/с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16.5% от земного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Вторая космическая скорость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2.38 км/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(11.2 км/с у Земли)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Температура поверхности Луны ночью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-170 - -180° 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Максимальная температура поверхности Луны днем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+130° 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42852"/>
            <a:ext cx="8229600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характеристики Луны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501122" cy="1041397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Изучение лунной поверхности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7786742" cy="192882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наблюдение за Луной и изучить её поверхность.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морской бинокль, карта Луны.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una-polna-slozhnyih-detale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429000"/>
            <a:ext cx="3056286" cy="3068635"/>
          </a:xfrm>
          <a:prstGeom prst="rect">
            <a:avLst/>
          </a:prstGeom>
        </p:spPr>
      </p:pic>
      <p:pic>
        <p:nvPicPr>
          <p:cNvPr id="5" name="Рисунок 4" descr="585px-Cara-oculta-lu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429000"/>
            <a:ext cx="3071834" cy="30718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9572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лунного затмения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071546"/>
            <a:ext cx="7500990" cy="257176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наблюдать лунное затмение.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морской бинокль(астрономическая труба), фотоаппарат, таблица «Шкала Данжона».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6" y="4000504"/>
            <a:ext cx="2664000" cy="2196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14678" y="4000504"/>
            <a:ext cx="2664000" cy="2196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00760" y="4000504"/>
            <a:ext cx="2664000" cy="219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Шкала Данжона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tgnews.ru/sites/1-smi/uploads/2018%202018%202018/ne%20moyo/danjon_scale_s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7929618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034" y="4357694"/>
            <a:ext cx="8143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лунное затмение происходит, когда Луна полностью погружается в тень Земли.  27.07.2018 года мы наблюдали  полное лунное затмение, которое  чаще наблюдается именно в полнолуние.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218</TotalTime>
  <Words>1173</Words>
  <Application>Microsoft Office PowerPoint</Application>
  <PresentationFormat>Экран (4:3)</PresentationFormat>
  <Paragraphs>174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Влияние Луны на жизнь Земли</vt:lpstr>
      <vt:lpstr>Слайд 2</vt:lpstr>
      <vt:lpstr>Слайд 3</vt:lpstr>
      <vt:lpstr>Происхождение Луны</vt:lpstr>
      <vt:lpstr>Основные характеристики Луны</vt:lpstr>
      <vt:lpstr>Слайд 6</vt:lpstr>
      <vt:lpstr>Изучение лунной поверхности</vt:lpstr>
      <vt:lpstr>Наблюдение лунного затмения</vt:lpstr>
      <vt:lpstr>Шкала Данжона</vt:lpstr>
      <vt:lpstr>Расчёт диаметра Луны</vt:lpstr>
      <vt:lpstr>Изготовление прибора для наблюдения фаз  Луны</vt:lpstr>
      <vt:lpstr>Наблюдение фаз Луны </vt:lpstr>
      <vt:lpstr>Влияние фаз Луны на интеллектуальную деятельность учащихся </vt:lpstr>
      <vt:lpstr>Слайд 14</vt:lpstr>
      <vt:lpstr>Слайд 15</vt:lpstr>
      <vt:lpstr>Выводы. Результаты диктанта в полнолуние ниже, чем в новолуние. Из этого следует, что трудоспособность человека в полнолуние снижается.  Мы убедились, что фаза полнолуние влияет на людей легко возбудимых и в полнолуние они не высыпаются и, придя утром в школу, не очень успешно выполнили предложенный диктант.  Может быть, в новолуние и полнолуние не следует планировать серьезных контрольных работ и экзаменов.  </vt:lpstr>
      <vt:lpstr> Изучение влияния Луны на рождаемость</vt:lpstr>
      <vt:lpstr>Результаты исследования влияния Луны на рождаемость</vt:lpstr>
      <vt:lpstr>Слайд 19</vt:lpstr>
      <vt:lpstr>Слайд 20</vt:lpstr>
      <vt:lpstr>Вывод: мнение, что в полнолуние увеличивается число новорожденных не подтвердилось. Из диаграмм видно, что на убывающую и растущую Луну рождается примерно одинаковое количество детей.</vt:lpstr>
      <vt:lpstr>Изучение влияния фаз Луны на стихийные бедствия на Земле</vt:lpstr>
      <vt:lpstr>Результаты изучения влияния фаз Луны на стихийные бедствия  на Земле </vt:lpstr>
      <vt:lpstr>Слайд 24</vt:lpstr>
      <vt:lpstr>Заключение и выводы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Луны на жизнь Земли</dc:title>
  <dc:creator>USER</dc:creator>
  <cp:lastModifiedBy>USER</cp:lastModifiedBy>
  <cp:revision>41</cp:revision>
  <dcterms:created xsi:type="dcterms:W3CDTF">2019-03-20T07:28:21Z</dcterms:created>
  <dcterms:modified xsi:type="dcterms:W3CDTF">2019-03-21T08:44:22Z</dcterms:modified>
</cp:coreProperties>
</file>