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9" r:id="rId9"/>
    <p:sldId id="270" r:id="rId10"/>
    <p:sldId id="271" r:id="rId11"/>
    <p:sldId id="266" r:id="rId12"/>
    <p:sldId id="272" r:id="rId13"/>
    <p:sldId id="273" r:id="rId14"/>
    <p:sldId id="268" r:id="rId15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8D72-C42E-4C82-9547-9D3D84D5A1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DF33-0947-4A9A-893C-6A71A88D3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et.google.com/tvd-wpmg-ipx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tskiy_sad_ivanovo_013.jpg"/>
          <p:cNvPicPr>
            <a:picLocks noChangeAspect="1"/>
          </p:cNvPicPr>
          <p:nvPr/>
        </p:nvPicPr>
        <p:blipFill>
          <a:blip r:embed="rId2" cstate="print"/>
          <a:srcRect b="6113"/>
          <a:stretch>
            <a:fillRect/>
          </a:stretch>
        </p:blipFill>
        <p:spPr>
          <a:xfrm>
            <a:off x="6429388" y="357166"/>
            <a:ext cx="2399478" cy="3000396"/>
          </a:xfrm>
          <a:prstGeom prst="rect">
            <a:avLst/>
          </a:prstGeom>
        </p:spPr>
      </p:pic>
      <p:pic>
        <p:nvPicPr>
          <p:cNvPr id="7" name="Рисунок 6" descr="Рисунок 1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7" b="4855"/>
          <a:stretch>
            <a:fillRect/>
          </a:stretch>
        </p:blipFill>
        <p:spPr bwMode="auto">
          <a:xfrm>
            <a:off x="285720" y="404098"/>
            <a:ext cx="2428892" cy="290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488" y="428604"/>
            <a:ext cx="34289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всякого человека бывает два воспитания: одно, которое ему дают другие, и другое, более важное, которое он дает себе сам.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Гиббон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78645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Тому, кто никуда не плывет, нет попутного ветра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 жди, когда придет твой корабль … Плыви к нему сам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F:\Познание в сотворчестве 2020\картинки\How-Does-Exercise-Help-you-Lose-Weight-Swimming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3327827" cy="22176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07968" y="3244334"/>
            <a:ext cx="3928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https://</a:t>
            </a:r>
            <a:r>
              <a:rPr lang="ru-RU" u="sng" dirty="0" smtClean="0">
                <a:hlinkClick r:id="rId5"/>
              </a:rPr>
              <a:t>meet.google.com/tvd-wpmg-ipx</a:t>
            </a: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357321"/>
          </a:xfrm>
        </p:spPr>
        <p:txBody>
          <a:bodyPr>
            <a:normAutofit fontScale="70000" lnSpcReduction="20000"/>
          </a:bodyPr>
          <a:lstStyle/>
          <a:p>
            <a:pPr marL="4763" indent="549275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4 этап. Аналитический </a:t>
            </a:r>
          </a:p>
          <a:p>
            <a:pPr marL="4763" indent="549275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организация рефлексивного сбора участников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714620"/>
          <a:ext cx="8286808" cy="377168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46725"/>
                <a:gridCol w="4840083"/>
              </a:tblGrid>
              <a:tr h="7541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4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Способствует развитию самооценки, умению </a:t>
                      </a:r>
                      <a:r>
                        <a:rPr lang="ru-RU" sz="2200" dirty="0" err="1">
                          <a:latin typeface="Times New Roman"/>
                          <a:ea typeface="Calibri"/>
                          <a:cs typeface="Times New Roman"/>
                        </a:rPr>
                        <a:t>рефлексировать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, анализ проделанной работы, выявление трудностей, планы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, собственные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и чужие способы действий, представление итоговых материалов в СМИ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Самоанализ проделанной работы, достигнутых результатов, определение правильности выбранной образовательной траектории, анализ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трудностей,</a:t>
                      </a:r>
                      <a:r>
                        <a:rPr lang="ru-RU" sz="2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анализ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трудностей, возникающих во время доклада,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Индивидуальное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и групповое обсуждение видеозаписи выступления, планирование будущей работы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сопровождение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Умный дом»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260507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57586"/>
                <a:gridCol w="4872014"/>
              </a:tblGrid>
              <a:tr h="471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Деятельность </a:t>
                      </a:r>
                      <a:r>
                        <a:rPr lang="ru-RU" sz="2000" dirty="0" err="1"/>
                        <a:t>тьюторанта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Деятельность </a:t>
                      </a:r>
                      <a:r>
                        <a:rPr lang="ru-RU" sz="2000" dirty="0" err="1"/>
                        <a:t>тьютора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83">
                <a:tc>
                  <a:txBody>
                    <a:bodyPr/>
                    <a:lstStyle/>
                    <a:p>
                      <a:pPr marL="0" lv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/>
                        <a:t>Изучение способов экономии  электроэнергии при использовании бытовых приборов</a:t>
                      </a: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2.Разработка </a:t>
                      </a:r>
                      <a:r>
                        <a:rPr lang="ru-RU" sz="2000" dirty="0" err="1" smtClean="0"/>
                        <a:t>практи-ческих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советов по экономии электроэнергии в </a:t>
                      </a:r>
                      <a:r>
                        <a:rPr lang="ru-RU" sz="2000" dirty="0" smtClean="0"/>
                        <a:t>быту</a:t>
                      </a:r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 Консультация учителя по </a:t>
                      </a:r>
                      <a:r>
                        <a:rPr lang="ru-RU" sz="2000" dirty="0" smtClean="0"/>
                        <a:t>физике, организация </a:t>
                      </a:r>
                      <a:r>
                        <a:rPr lang="ru-RU" sz="2000" dirty="0"/>
                        <a:t>беседы с продавцом-консультантом магазина «Электротовары», организация поддержки родителей</a:t>
                      </a: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 Организация распространения практических рекомендаций по энергосбережению через </a:t>
                      </a:r>
                      <a:r>
                        <a:rPr lang="ru-RU" sz="2000" dirty="0" smtClean="0"/>
                        <a:t>СМИ</a:t>
                      </a:r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IMG_20201016_165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071942"/>
            <a:ext cx="3216000" cy="2412000"/>
          </a:xfrm>
          <a:prstGeom prst="rect">
            <a:avLst/>
          </a:prstGeom>
        </p:spPr>
      </p:pic>
      <p:pic>
        <p:nvPicPr>
          <p:cNvPr id="7" name="Рисунок 6" descr="IMG_20201016_171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71942"/>
            <a:ext cx="3216000" cy="241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75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сопровождение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Умный дом»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372476" cy="260507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00528"/>
                <a:gridCol w="4371948"/>
              </a:tblGrid>
              <a:tr h="471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тьютора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83">
                <a:tc>
                  <a:txBody>
                    <a:bodyPr/>
                    <a:lstStyle/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 Составление энергетического паспорта своей квартиры,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4. Участие в конкурсе проектов «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Энергосберегающий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дом»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5. Участие в конкурсе видеороликов по энергосбережению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 Организация помощи родителей, консультации заместителя директора по хозяйственной части</a:t>
                      </a: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4. Организация конкурса проектов «Энергосберегающий дом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5. Организация  конкурса видеороликов по энергосбережению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IMG_20201018_154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143380"/>
            <a:ext cx="3216000" cy="2412000"/>
          </a:xfrm>
          <a:prstGeom prst="rect">
            <a:avLst/>
          </a:prstGeom>
        </p:spPr>
      </p:pic>
      <p:pic>
        <p:nvPicPr>
          <p:cNvPr id="7" name="Рисунок 6" descr="DSC03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79511" y="4436002"/>
            <a:ext cx="2412000" cy="1826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Выпускники-тьюторанты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5365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Зайцев Андрей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Зайцев Никита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сопровождение учителя информатики и физики, закончили БГУИР, работают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</a:t>
            </a:r>
          </a:p>
          <a:p>
            <a:pPr marL="0" indent="5365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Воробьёв Егор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сопровождение учителя информатики, закончил БГУИР, работает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</a:t>
            </a:r>
          </a:p>
          <a:p>
            <a:pPr marL="0" indent="536575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Васкевич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Денис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сопровождение учителя физики и истории, является лидером клуба ЮНЕСКО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5054617"/>
          </a:xfrm>
        </p:spPr>
        <p:txBody>
          <a:bodyPr>
            <a:normAutofit lnSpcReduction="10000"/>
          </a:bodyPr>
          <a:lstStyle/>
          <a:p>
            <a:pPr marL="88900" indent="7938" algn="just">
              <a:buNone/>
            </a:pPr>
            <a:r>
              <a:rPr lang="ru-RU" sz="4000" b="1" dirty="0">
                <a:ln w="31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«Одарённость человека – это маленький росточек, проклюнувшийся из земли и требующий к себе огромного внимания. Необходимо холить и лелеять, ухаживать за ним, сделать его благороднее, чтобы он вырос и дал обильный плод»</a:t>
            </a:r>
          </a:p>
          <a:p>
            <a:pPr marL="88900" indent="7938" algn="just">
              <a:buNone/>
            </a:pPr>
            <a:r>
              <a:rPr lang="ru-RU" sz="4000" b="1" dirty="0" smtClean="0">
                <a:ln w="31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				</a:t>
            </a:r>
            <a:r>
              <a:rPr lang="en-US" sz="4000" b="1" dirty="0" smtClean="0">
                <a:ln w="31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31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В.А</a:t>
            </a:r>
            <a:r>
              <a:rPr lang="ru-RU" sz="4000" b="1" dirty="0">
                <a:ln w="31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 Сухомлинский</a:t>
            </a:r>
          </a:p>
          <a:p>
            <a:pPr>
              <a:buNone/>
            </a:pPr>
            <a:endParaRPr lang="ru-RU" dirty="0">
              <a:ln w="3175"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/>
                <a:ea typeface="Calibri"/>
                <a:cs typeface="Times New Roman"/>
              </a:rPr>
              <a:t>Проект индивидуальной образовательной программы интеллектуально одаренных учащихся и их  </a:t>
            </a:r>
            <a:r>
              <a:rPr lang="ru-RU" b="1" dirty="0" err="1" smtClean="0">
                <a:solidFill>
                  <a:srgbClr val="7030A0"/>
                </a:solidFill>
                <a:latin typeface="Monotype Corsiva"/>
                <a:ea typeface="Calibri"/>
                <a:cs typeface="Times New Roman"/>
              </a:rPr>
              <a:t>тьюторское</a:t>
            </a:r>
            <a:r>
              <a:rPr lang="ru-RU" dirty="0" smtClean="0">
                <a:solidFill>
                  <a:srgbClr val="7030A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/>
                <a:ea typeface="Calibri"/>
                <a:cs typeface="Times New Roman"/>
              </a:rPr>
              <a:t>сопровождение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6212" y="5105400"/>
            <a:ext cx="5057788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Свентецкая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Дмитриевна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Бучко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Оксана Ивановна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95701" y="500042"/>
            <a:ext cx="7152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ГУО «Козенская средняя школа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Мозырского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района»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4763" indent="28892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Стимулирующие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направленные на развитие творческих способностей одаренных и талантливых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763" lvl="0" indent="288925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Кодекс Республики Беларусь об </a:t>
            </a:r>
          </a:p>
          <a:p>
            <a:pPr marL="4763" lvl="0" indent="288925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Образовании. Статья 158, п. 8.</a:t>
            </a:r>
          </a:p>
          <a:p>
            <a:pPr marL="4763" lvl="0" indent="288925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763" indent="288925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 учебный план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устанавливает особенности получения общего среднего образования одаренными и талантливыми учащимися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763" indent="288925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Кодекс Республики Беларусь об </a:t>
            </a:r>
          </a:p>
          <a:p>
            <a:pPr marL="4763" indent="288925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Образовании. Статья 167, п.6.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357454"/>
          </a:xfrm>
        </p:spPr>
        <p:txBody>
          <a:bodyPr>
            <a:normAutofit/>
          </a:bodyPr>
          <a:lstStyle/>
          <a:p>
            <a:pPr marL="96838" indent="55245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формирование активной социальной позиции учащихся, обеспечение интеллектуального и творческого развития одарённых учащихся.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00306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55245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96838" indent="5524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разработать проект индивидуальной образовательной программы интеллектуально одарённых учащихся и 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сопровождение;</a:t>
            </a:r>
          </a:p>
          <a:p>
            <a:pPr marL="96838" indent="5524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определить этапы, методы и приёмы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сопровождения одарённых учащихся;</a:t>
            </a:r>
          </a:p>
          <a:p>
            <a:pPr marL="96838" indent="5524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раскрыть 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сопровождения одарённых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есы PNG картинки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21" y="1605323"/>
            <a:ext cx="2928958" cy="364735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3286124"/>
            <a:ext cx="1571636" cy="7858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Учитель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3357562"/>
            <a:ext cx="1571636" cy="7858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Тьютор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0017" y="357166"/>
            <a:ext cx="2571768" cy="571504"/>
          </a:xfrm>
          <a:prstGeom prst="wedgeRoundRectCallout">
            <a:avLst>
              <a:gd name="adj1" fmla="val 81133"/>
              <a:gd name="adj2" fmla="val 422330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286496" y="357166"/>
            <a:ext cx="2571768" cy="642942"/>
          </a:xfrm>
          <a:prstGeom prst="wedgeRoundRectCallout">
            <a:avLst>
              <a:gd name="adj1" fmla="val -74422"/>
              <a:gd name="adj2" fmla="val 36455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50017" y="1690675"/>
            <a:ext cx="2571768" cy="857256"/>
          </a:xfrm>
          <a:prstGeom prst="wedgeRoundRectCallout">
            <a:avLst>
              <a:gd name="adj1" fmla="val 72244"/>
              <a:gd name="adj2" fmla="val 1045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Управляет процессом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286496" y="1643050"/>
            <a:ext cx="2571768" cy="1071570"/>
          </a:xfrm>
          <a:prstGeom prst="wedgeRoundRectCallout">
            <a:avLst>
              <a:gd name="adj1" fmla="val -70718"/>
              <a:gd name="adj2" fmla="val 7833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Сопровождает, поддерживает процесс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50017" y="3309936"/>
            <a:ext cx="2571768" cy="785818"/>
          </a:xfrm>
          <a:prstGeom prst="wedgeRoundRectCallout">
            <a:avLst>
              <a:gd name="adj1" fmla="val 71503"/>
              <a:gd name="adj2" fmla="val -7342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Передаёт 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286496" y="3357562"/>
            <a:ext cx="2571768" cy="1214446"/>
          </a:xfrm>
          <a:prstGeom prst="wedgeRoundRectCallout">
            <a:avLst>
              <a:gd name="adj1" fmla="val -69977"/>
              <a:gd name="adj2" fmla="val -7256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Участвует в индивидуальной ответственности за 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50017" y="4857760"/>
            <a:ext cx="2571768" cy="1571636"/>
          </a:xfrm>
          <a:prstGeom prst="wedgeRoundRectCallout">
            <a:avLst>
              <a:gd name="adj1" fmla="val 64837"/>
              <a:gd name="adj2" fmla="val -9160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Опирается на методики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286496" y="5214950"/>
            <a:ext cx="2571768" cy="1214446"/>
          </a:xfrm>
          <a:prstGeom prst="wedgeRoundRectCallout">
            <a:avLst>
              <a:gd name="adj1" fmla="val -60552"/>
              <a:gd name="adj2" fmla="val -1246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Опирается на  рефлексию опыта самообразования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928662" y="214290"/>
            <a:ext cx="7539058" cy="5951552"/>
            <a:chOff x="670" y="1200"/>
            <a:chExt cx="10861" cy="9930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670" y="4383"/>
              <a:ext cx="3458" cy="192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Индивидуальная образовательная программа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7530" y="3770"/>
              <a:ext cx="4001" cy="2211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«Я составляю программу образовательной деятельности»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670" y="7063"/>
              <a:ext cx="3458" cy="2147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Индивидуальный образовательный маршрут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7530" y="6230"/>
              <a:ext cx="4001" cy="379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«Я определяю, в какой последовательности, в какие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сроки, какими средствами будет реализована образовательная программа»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7530" y="1506"/>
              <a:ext cx="4001" cy="1757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«Я выбираю предметы для изучения»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670" y="1500"/>
              <a:ext cx="3458" cy="165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Индивидуальный учебный план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4461" y="4184"/>
              <a:ext cx="2889" cy="2266"/>
            </a:xfrm>
            <a:prstGeom prst="rightArrow">
              <a:avLst>
                <a:gd name="adj1" fmla="val 50000"/>
                <a:gd name="adj2" fmla="val 31873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Прогнозирование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4461" y="7042"/>
              <a:ext cx="2889" cy="2167"/>
            </a:xfrm>
            <a:prstGeom prst="rightArrow">
              <a:avLst>
                <a:gd name="adj1" fmla="val 50000"/>
                <a:gd name="adj2" fmla="val 33329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Конструирование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4461" y="1200"/>
              <a:ext cx="2889" cy="2370"/>
            </a:xfrm>
            <a:prstGeom prst="rightArrow">
              <a:avLst>
                <a:gd name="adj1" fmla="val 50000"/>
                <a:gd name="adj2" fmla="val 30475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104775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Проектирование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288" y="10230"/>
              <a:ext cx="8920" cy="90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Самоопределение учащихся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28" name="AutoShape 12"/>
            <p:cNvCxnSpPr>
              <a:cxnSpLocks noChangeShapeType="1"/>
            </p:cNvCxnSpPr>
            <p:nvPr/>
          </p:nvCxnSpPr>
          <p:spPr bwMode="auto">
            <a:xfrm>
              <a:off x="2400" y="3263"/>
              <a:ext cx="0" cy="1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9" name="AutoShape 13"/>
            <p:cNvCxnSpPr>
              <a:cxnSpLocks noChangeShapeType="1"/>
            </p:cNvCxnSpPr>
            <p:nvPr/>
          </p:nvCxnSpPr>
          <p:spPr bwMode="auto">
            <a:xfrm>
              <a:off x="2400" y="6361"/>
              <a:ext cx="0" cy="6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0" name="AutoShape 14"/>
            <p:cNvCxnSpPr>
              <a:cxnSpLocks noChangeShapeType="1"/>
            </p:cNvCxnSpPr>
            <p:nvPr/>
          </p:nvCxnSpPr>
          <p:spPr bwMode="auto">
            <a:xfrm>
              <a:off x="9480" y="3263"/>
              <a:ext cx="0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1" name="AutoShape 15"/>
            <p:cNvCxnSpPr>
              <a:cxnSpLocks noChangeShapeType="1"/>
            </p:cNvCxnSpPr>
            <p:nvPr/>
          </p:nvCxnSpPr>
          <p:spPr bwMode="auto">
            <a:xfrm>
              <a:off x="9480" y="5981"/>
              <a:ext cx="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2" name="AutoShape 16"/>
            <p:cNvCxnSpPr>
              <a:cxnSpLocks noChangeShapeType="1"/>
            </p:cNvCxnSpPr>
            <p:nvPr/>
          </p:nvCxnSpPr>
          <p:spPr bwMode="auto">
            <a:xfrm>
              <a:off x="2400" y="9210"/>
              <a:ext cx="2061" cy="1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3" name="AutoShape 17"/>
            <p:cNvCxnSpPr>
              <a:cxnSpLocks noChangeShapeType="1"/>
            </p:cNvCxnSpPr>
            <p:nvPr/>
          </p:nvCxnSpPr>
          <p:spPr bwMode="auto">
            <a:xfrm flipH="1">
              <a:off x="6511" y="10020"/>
              <a:ext cx="2459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09"/>
          </a:xfrm>
        </p:spPr>
        <p:txBody>
          <a:bodyPr>
            <a:normAutofit/>
          </a:bodyPr>
          <a:lstStyle/>
          <a:p>
            <a:pPr marL="7938" indent="4318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Диагностико-мотивационный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7938" indent="4318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стимулирование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мотивации к дальнейшей образовательной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357562"/>
          <a:ext cx="8072494" cy="300039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36247"/>
                <a:gridCol w="4036247"/>
              </a:tblGrid>
              <a:tr h="7541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2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Фиксирует первичный образовательный запрос учащихся, его интересы, склонности в дневнике наблюдений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Представляет свой познавательный интерес, рассказывая о себе, об истории возникновения интереса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571636"/>
          </a:xfrm>
        </p:spPr>
        <p:txBody>
          <a:bodyPr>
            <a:normAutofit/>
          </a:bodyPr>
          <a:lstStyle/>
          <a:p>
            <a:pPr marL="88900" indent="630238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этап. Проектировочный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8900" indent="630238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сбора информации относительно выявленного познавательного интереса.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000372"/>
          <a:ext cx="8072494" cy="33575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36247"/>
                <a:gridCol w="4036247"/>
              </a:tblGrid>
              <a:tr h="7541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4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Оказывает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помощь, поддержку самостоятельности и активности, обеспечивает индивидуальное сопровождение учащихся, заполнение маршрутных листов, подготовка материала для исследования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Собирает 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информацию по выбранной теме, которая может пригодится при разработке учебного проекта, пополнение </a:t>
                      </a:r>
                      <a:r>
                        <a:rPr lang="ru-RU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изучение материалов для исследования, составление плана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1714512"/>
          </a:xfrm>
        </p:spPr>
        <p:txBody>
          <a:bodyPr>
            <a:noAutofit/>
          </a:bodyPr>
          <a:lstStyle/>
          <a:p>
            <a:pPr marL="4763" indent="458788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этап. Практический</a:t>
            </a:r>
          </a:p>
          <a:p>
            <a:pPr marL="4763" indent="458788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осуществление организационно-методического применения условий обеспечивающих устойчивое развитие участников проекта, проведение анализа, диагностики и мониторинга деятельности.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071810"/>
          <a:ext cx="8072494" cy="33251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29090"/>
                <a:gridCol w="4143404"/>
              </a:tblGrid>
              <a:tr h="6429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4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Осуществляет контроль за выполнением, реагирует на возникающие проблемы, поддерживает </a:t>
                      </a:r>
                      <a:r>
                        <a:rPr lang="ru-RU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самостоятель-ность</a:t>
                      </a: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осуществляет поиск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научного консультанта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организовывает </a:t>
                      </a: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встречи</a:t>
                      </a: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экскурсий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Проводит практическое исследование, работает над темой исследования, </a:t>
                      </a:r>
                      <a:r>
                        <a:rPr lang="ru-RU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осуществ-ляет</a:t>
                      </a: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реализацию проекта, представляет полученные результаты, осуществляет презентацию результатов работы готового продукта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726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Проект индивидуальной образовательной программы интеллектуально одаренных учащихся и их  тьюторское сопровождение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программы тьюторского сопровождения</vt:lpstr>
      <vt:lpstr>Этапы реализации программы тьюторского сопровождения</vt:lpstr>
      <vt:lpstr>Этапы реализации программы тьюторского сопровождения</vt:lpstr>
      <vt:lpstr>Этапы реализации программы тьюторского сопровождения</vt:lpstr>
      <vt:lpstr>Тьюторское сопровождение проекта  «Умный дом»</vt:lpstr>
      <vt:lpstr>Тьюторское сопровождение проекта  «Умный дом»</vt:lpstr>
      <vt:lpstr>Выпускники-тьюторанты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картинки</dc:title>
  <dc:creator>Buchki</dc:creator>
  <cp:lastModifiedBy>admin</cp:lastModifiedBy>
  <cp:revision>30</cp:revision>
  <dcterms:created xsi:type="dcterms:W3CDTF">2020-10-18T17:07:20Z</dcterms:created>
  <dcterms:modified xsi:type="dcterms:W3CDTF">2021-04-16T08:39:56Z</dcterms:modified>
</cp:coreProperties>
</file>