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74" r:id="rId3"/>
    <p:sldId id="289" r:id="rId4"/>
    <p:sldId id="262" r:id="rId5"/>
    <p:sldId id="260" r:id="rId6"/>
    <p:sldId id="290" r:id="rId7"/>
    <p:sldId id="266" r:id="rId8"/>
    <p:sldId id="270" r:id="rId9"/>
    <p:sldId id="271" r:id="rId10"/>
    <p:sldId id="277" r:id="rId11"/>
    <p:sldId id="280" r:id="rId12"/>
    <p:sldId id="278" r:id="rId13"/>
    <p:sldId id="292" r:id="rId14"/>
    <p:sldId id="279" r:id="rId15"/>
    <p:sldId id="282" r:id="rId16"/>
    <p:sldId id="283" r:id="rId17"/>
    <p:sldId id="284" r:id="rId18"/>
    <p:sldId id="285" r:id="rId19"/>
    <p:sldId id="286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F94C4BB-4D51-43FE-A0B8-C66F0470956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AA966A7-9981-4CD4-A6FE-2C2ED0E907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disk.yandex.by/i/51Gw13bP7PPCI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99796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 smtClean="0"/>
              <a:t>Выполнила: Зайцева Людмила Николаевна, учитель белорусского языка и литературы средней школы №11 </a:t>
            </a:r>
          </a:p>
          <a:p>
            <a:pPr marL="45720" indent="0" algn="ctr">
              <a:buNone/>
            </a:pPr>
            <a:r>
              <a:rPr lang="ru-RU" sz="3200" dirty="0" smtClean="0"/>
              <a:t>г. Мозыря </a:t>
            </a:r>
            <a:endParaRPr lang="ru-RU" sz="3200" dirty="0"/>
          </a:p>
          <a:p>
            <a:pPr marL="45720" indent="0" algn="ctr">
              <a:buNone/>
            </a:pPr>
            <a:r>
              <a:rPr lang="ru-RU" sz="3200" b="1" dirty="0" smtClean="0"/>
              <a:t>Главная задача- </a:t>
            </a:r>
            <a:r>
              <a:rPr lang="ru-RU" sz="3200" b="1" dirty="0"/>
              <a:t>развитие у учащихся ключевых </a:t>
            </a:r>
            <a:r>
              <a:rPr lang="ru-RU" sz="3200" b="1" dirty="0" smtClean="0"/>
              <a:t>компетенций посредством </a:t>
            </a:r>
            <a:r>
              <a:rPr lang="ru-RU" sz="3200" b="1" dirty="0"/>
              <a:t>включения их в исследовательскую </a:t>
            </a:r>
            <a:r>
              <a:rPr lang="ru-RU" sz="3200" b="1" dirty="0" smtClean="0"/>
              <a:t>деятельность</a:t>
            </a:r>
            <a:r>
              <a:rPr lang="ru-RU" sz="3200" b="1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ИССЛЕДОВАТЕЛЬСКОЕ ОБУЧЕНИЕ В РАЗВИТИИ КОМПЕТЕНЦИЙ XXI ВЕКА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Школьное Научное общество </a:t>
            </a:r>
            <a:br>
              <a:rPr lang="ru-RU" sz="2800" dirty="0" smtClean="0"/>
            </a:br>
            <a:r>
              <a:rPr lang="ru-RU" sz="2800" dirty="0" smtClean="0"/>
              <a:t>«Интеллект будущего»</a:t>
            </a:r>
            <a:br>
              <a:rPr lang="ru-RU" sz="2800" dirty="0" smtClean="0"/>
            </a:br>
            <a:r>
              <a:rPr lang="ru-RU" sz="2800" dirty="0" smtClean="0"/>
              <a:t>12 учащихся </a:t>
            </a:r>
            <a:endParaRPr lang="ru-RU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41400"/>
            <a:ext cx="3024336" cy="235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D:\Навуковая дзейнасць\фото\научн.конференц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00" y="4196505"/>
            <a:ext cx="3103520" cy="232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311650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9297"/>
            <a:ext cx="3512611" cy="25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disk.yandex.by/i/51Gw13bP7PPCIw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</a:t>
            </a:r>
            <a:r>
              <a:rPr lang="ru-RU" dirty="0" smtClean="0"/>
              <a:t>Календарно-тематического планирования ноу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186113"/>
            <a:ext cx="7469482" cy="39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511481" cy="44074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научном обществе даёт ученикам огромные возможности для закрепления многих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навыков и приобретения новых компетенций: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развивает у школьников творческие способности и вырабатывает  у них исследовательские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аналитическое  и критическое мышление  в процессе творческого поиска и выполнения исследований;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даёт возможность проверить  свои наклонности, профессиональную ориентацию, готовность к предстоящей трудовой деятельности;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воспитывает  целеустремленность и системность в учебной, и трудовой деятельности;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благодаря достижению поставленной цели и представлению полученных результатов способствует их самоутверждению.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ученики получают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научную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информацию, которая существенно помогает им при освоении наук не только школьной программы, но и в дальнейшем обучении в высших учебных заведениях.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План участия НОУ в районных конкурсах, конференциях и других мероприятиях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2020/2021 учебный год</a:t>
            </a:r>
            <a:r>
              <a:rPr lang="en-US" sz="2000" dirty="0"/>
              <a:t/>
            </a:r>
            <a:br>
              <a:rPr lang="en-US" sz="2000" dirty="0"/>
            </a:b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504966"/>
              </p:ext>
            </p:extLst>
          </p:nvPr>
        </p:nvGraphicFramePr>
        <p:xfrm>
          <a:off x="251520" y="1704975"/>
          <a:ext cx="4104456" cy="4604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360"/>
                <a:gridCol w="2166688"/>
                <a:gridCol w="1653408"/>
              </a:tblGrid>
              <a:tr h="184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Мероприятие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Время и место проведения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92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X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 зональные детско–юношеские православные чтения,  посвящённые явлению чудотворной иконы Божией Юровичской Милосердной, «Прикоснись к святыне»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сентябрь; на базе ГУО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« Средняя школа №12»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736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VI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 Туровские Епархиальные Образовательные Чтения на тему: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«Великая Победа: наследие и наследники».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октябрь; на базе гимназии, г.Калинковичи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9208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Гомельская областная научно-практическая конференция учащихся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 естественнонаучным и социально-гуманитарным направлениям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«Поиск»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октябрь; Гомель, ГОИРО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1105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VII </a:t>
                      </a:r>
                      <a:r>
                        <a:rPr lang="ru-RU" sz="800" dirty="0" err="1">
                          <a:effectLst/>
                        </a:rPr>
                        <a:t>Туровские</a:t>
                      </a:r>
                      <a:r>
                        <a:rPr lang="ru-RU" sz="800" dirty="0">
                          <a:effectLst/>
                        </a:rPr>
                        <a:t> Епархиальные Образовательные Чтениях на тему: «Формирование исторической памяти молодежи и сохранение культурно-исторического наследия белорусского народа»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октябрь;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 базе  ГУО «Средняя школа №6»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184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8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Мележаўскія чытанні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Ноябрь; г. Гомель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  <a:tr h="552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8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800">
                          <a:effectLst/>
                        </a:rPr>
                        <a:t>Х</a:t>
                      </a:r>
                      <a:r>
                        <a:rPr lang="en-US" sz="800">
                          <a:effectLst/>
                        </a:rPr>
                        <a:t>I</a:t>
                      </a:r>
                      <a:r>
                        <a:rPr lang="ru-RU" sz="800">
                          <a:effectLst/>
                        </a:rPr>
                        <a:t> Сретенские чтения, по теме «Александр Невский: историческая память»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Февраль;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базе МГПУ им. И.П. </a:t>
                      </a:r>
                      <a:r>
                        <a:rPr lang="ru-RU" sz="800" dirty="0" err="1">
                          <a:effectLst/>
                        </a:rPr>
                        <a:t>Шамякина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7" marR="40827" marT="0" marB="0"/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2171799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­­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9569"/>
              </p:ext>
            </p:extLst>
          </p:nvPr>
        </p:nvGraphicFramePr>
        <p:xfrm>
          <a:off x="4355976" y="1690077"/>
          <a:ext cx="4552091" cy="457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374"/>
                <a:gridCol w="2402988"/>
                <a:gridCol w="1833729"/>
              </a:tblGrid>
              <a:tr h="57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11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Районный этап республиканского конкурса научных исследовательских краеведческих работ учащихся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февраля по 04 марта 2021 года;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Центр туризма и творчества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57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11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 dirty="0">
                          <a:effectLst/>
                        </a:rPr>
                        <a:t>Ученическая исследовательская конференция «Гимназическая весна-2021»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Март, г. Чечерск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766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11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VIII</a:t>
                      </a:r>
                      <a:r>
                        <a:rPr lang="be-BY" sz="1100">
                          <a:effectLst/>
                        </a:rPr>
                        <a:t> адкрытая абласная краязнаўчая навукова-практычная канферэнцыя навучэнцаў сярэдняй агульнай адукацыі “Край Гарадзенскі”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Апрель, г. Гродно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3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be-BY" sz="11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V Открытая лицейская конференция «Экология и вызовы современности»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Апрель, г. Гомель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38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be-BY" sz="11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III Полесский образовательный и научный форум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Апрель;  МГПУ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57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r>
                        <a:rPr lang="be-BY" sz="11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ru-RU" sz="1100">
                          <a:effectLst/>
                        </a:rPr>
                        <a:t>XV Макариевские чтения «Нравственные ценности и будущее человечества»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   Май;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базе ГУО «Средняя школа № 15»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  <a:tr h="1105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11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50"/>
                        </a:spcBef>
                        <a:spcAft>
                          <a:spcPts val="900"/>
                        </a:spcAft>
                      </a:pPr>
                      <a:r>
                        <a:rPr lang="be-BY" sz="1100" dirty="0">
                          <a:effectLst/>
                        </a:rPr>
                        <a:t> О</a:t>
                      </a:r>
                      <a:r>
                        <a:rPr lang="ru-RU" sz="1100" dirty="0" err="1">
                          <a:effectLst/>
                        </a:rPr>
                        <a:t>ткрытый</a:t>
                      </a:r>
                      <a:r>
                        <a:rPr lang="ru-RU" sz="1100" dirty="0">
                          <a:effectLst/>
                        </a:rPr>
                        <a:t> фестиваля исследовательских работ учащихся «Книга – начало начал каждой науки»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  </a:t>
                      </a:r>
                      <a:r>
                        <a:rPr lang="be-BY" sz="1100" dirty="0">
                          <a:effectLst/>
                        </a:rPr>
                        <a:t>Май</a:t>
                      </a:r>
                      <a:r>
                        <a:rPr lang="ru-RU" sz="1100" dirty="0">
                          <a:effectLst/>
                        </a:rPr>
                        <a:t>;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Гимназия, Калинковичи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54" marR="53554" marT="0" marB="0"/>
                </a:tc>
              </a:tr>
            </a:tbl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08225" y="1704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Филология </a:t>
            </a:r>
            <a:r>
              <a:rPr lang="ru-RU" dirty="0"/>
              <a:t>(русский язык и литература)</a:t>
            </a:r>
          </a:p>
          <a:p>
            <a:r>
              <a:rPr lang="ru-RU" dirty="0"/>
              <a:t>Иностранные языки (английский)</a:t>
            </a:r>
          </a:p>
          <a:p>
            <a:r>
              <a:rPr lang="ru-RU" dirty="0"/>
              <a:t>История и  краеведение.</a:t>
            </a:r>
          </a:p>
          <a:p>
            <a:r>
              <a:rPr lang="ru-RU" dirty="0"/>
              <a:t>Обществознание (история, обществознание, география, экономика)</a:t>
            </a:r>
          </a:p>
          <a:p>
            <a:r>
              <a:rPr lang="ru-RU" dirty="0"/>
              <a:t>Математика, информатика</a:t>
            </a:r>
          </a:p>
          <a:p>
            <a:r>
              <a:rPr lang="ru-RU" dirty="0"/>
              <a:t>Естественные науки (физика, химия, биология, природоведение)</a:t>
            </a:r>
          </a:p>
          <a:p>
            <a:r>
              <a:rPr lang="ru-RU" dirty="0"/>
              <a:t>Прикладное и художественное творчество</a:t>
            </a:r>
          </a:p>
          <a:p>
            <a:r>
              <a:rPr lang="ru-RU" dirty="0"/>
              <a:t>Секция здорового образа жизни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Научно-исследовательская работа школьников организуется в направлениях, определённых в рамках секций: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55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Классическая модель защиты </a:t>
            </a:r>
          </a:p>
        </p:txBody>
      </p:sp>
      <p:pic>
        <p:nvPicPr>
          <p:cNvPr id="4098" name="Picture 2" descr="D:\Навуковая дзейнасць\фото\фото\изображение_viber_2021-03-23_19-44-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0801"/>
            <a:ext cx="3717414" cy="495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272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исследовательской работы</a:t>
            </a:r>
          </a:p>
        </p:txBody>
      </p:sp>
      <p:pic>
        <p:nvPicPr>
          <p:cNvPr id="5122" name="Picture 2" descr="D:\Навуковая дзейнасць\фото\фото\изображение_viber_2021-03-23_12-56-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Навуковая дзейнасць\фото\фото\изображение_viber_2021-03-23_12-55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и Проведение</a:t>
            </a:r>
            <a:br>
              <a:rPr lang="ru-RU" dirty="0" smtClean="0"/>
            </a:br>
            <a:r>
              <a:rPr lang="ru-RU" dirty="0" smtClean="0"/>
              <a:t> игры «Я знаю»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928876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9" y="1772816"/>
            <a:ext cx="384435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науки</a:t>
            </a:r>
            <a:endParaRPr lang="ru-RU" dirty="0"/>
          </a:p>
        </p:txBody>
      </p:sp>
      <p:pic>
        <p:nvPicPr>
          <p:cNvPr id="7170" name="Picture 2" descr="D:\Навуковая дзейнасць\2019-2020\День науки\фото\2020-01-25 14-15-2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19071"/>
            <a:ext cx="8568952" cy="440740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 smtClean="0"/>
              <a:t>Примеры проведения игры «Я знаю», план проведения мероприятий на учебный год и многое другое найдёте на сайте  </a:t>
            </a:r>
          </a:p>
          <a:p>
            <a:pPr marL="45720" indent="0" algn="just">
              <a:buNone/>
            </a:pPr>
            <a:r>
              <a:rPr lang="en-US" sz="3600" dirty="0" smtClean="0"/>
              <a:t>http</a:t>
            </a:r>
            <a:r>
              <a:rPr lang="en-US" sz="3600" dirty="0"/>
              <a:t>://www.milazajceva.lepshy.by.edit.lepshy.by/navukovaya-dzeynasts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19071"/>
            <a:ext cx="9252520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образовательная технология, использующая в качестве главного средства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исследование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Исследовательская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предполагает выполнение учащимися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исследовательских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с заранее неизвестным решением, направленных на создание представлений об объекте или явлении окружающего мира, под руководством специалиста – руководителя исследовательской работы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Исследовательская деятельность </a:t>
            </a:r>
            <a:r>
              <a:rPr lang="ru-RU" dirty="0" smtClean="0"/>
              <a:t>учащихся –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0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151441" cy="440740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dirty="0" smtClean="0"/>
              <a:t>             Таким </a:t>
            </a:r>
            <a:r>
              <a:rPr lang="ru-RU" dirty="0"/>
              <a:t>образом, формирование исследовательской компетенции наряду с другими факторами способствует развитию творческих способностей, формированию личностных качеств учащегося, таких </a:t>
            </a:r>
            <a:r>
              <a:rPr lang="ru-RU" dirty="0" smtClean="0"/>
              <a:t>как: </a:t>
            </a:r>
          </a:p>
          <a:p>
            <a:pPr marL="45720" indent="0">
              <a:buNone/>
            </a:pPr>
            <a:r>
              <a:rPr lang="ru-RU" dirty="0" smtClean="0"/>
              <a:t>внимательность</a:t>
            </a:r>
            <a:r>
              <a:rPr lang="ru-RU" dirty="0"/>
              <a:t>,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критичность </a:t>
            </a:r>
            <a:r>
              <a:rPr lang="ru-RU" dirty="0"/>
              <a:t>мышления,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настойчивость </a:t>
            </a:r>
            <a:r>
              <a:rPr lang="ru-RU" dirty="0"/>
              <a:t>в достижении цели,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решительность </a:t>
            </a:r>
            <a:r>
              <a:rPr lang="ru-RU" dirty="0"/>
              <a:t>и дисциплинированность;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позволяет </a:t>
            </a:r>
            <a:r>
              <a:rPr lang="ru-RU" dirty="0"/>
              <a:t>расширить культурный и трудовой опыт, научиться нести ответственность за свои действия при работе в группе.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1.Букреева</a:t>
            </a:r>
            <a:r>
              <a:rPr lang="ru-RU" dirty="0"/>
              <a:t>, И. А. Учебно-исследовательская деятельность школьников как один из методов формирования ключевых компетенций / И. А. </a:t>
            </a:r>
            <a:r>
              <a:rPr lang="ru-RU" dirty="0" err="1"/>
              <a:t>Букреева</a:t>
            </a:r>
            <a:r>
              <a:rPr lang="ru-RU" dirty="0"/>
              <a:t>, Н. А. </a:t>
            </a:r>
            <a:r>
              <a:rPr lang="ru-RU" dirty="0" err="1"/>
              <a:t>Евченко</a:t>
            </a:r>
            <a:r>
              <a:rPr lang="ru-RU" dirty="0"/>
              <a:t>. — Текст : непосредственный // Молодой ученый. — 2012. — № 8 (43). — С. 309-312. — URL: https://moluch.ru/archive/43/5286/ (дата обращения: 12.04.2021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r>
              <a:rPr lang="ru-RU" dirty="0"/>
              <a:t>2. Леонтович А.В. В чем отличие исследовательской деятельности от других видов творческой деятельности // «Завуч», № 1, 2001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3. </a:t>
            </a:r>
            <a:r>
              <a:rPr lang="ru-RU" dirty="0" err="1"/>
              <a:t>Трифилова</a:t>
            </a:r>
            <a:r>
              <a:rPr lang="ru-RU" dirty="0"/>
              <a:t>, Е. А. Формирование исследовательской компетенции в условиях </a:t>
            </a:r>
            <a:r>
              <a:rPr lang="ru-RU" dirty="0" err="1"/>
              <a:t>компетентностного</a:t>
            </a:r>
            <a:r>
              <a:rPr lang="ru-RU" dirty="0"/>
              <a:t> подхода / Е. А. </a:t>
            </a:r>
            <a:r>
              <a:rPr lang="ru-RU" dirty="0" err="1"/>
              <a:t>Трифилова</a:t>
            </a:r>
            <a:r>
              <a:rPr lang="ru-RU" dirty="0"/>
              <a:t>. — Текст : непосредственный // Молодой ученый. — 2016. — № 24 (128). — С. 526-528. — URL: https://moluch.ru/archive/128/35585/ (дата обращения: 12.04.2021).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7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19071"/>
            <a:ext cx="8856983" cy="44074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ПРИМЕНЯТЬ ЗНАНИЯ ДЛЯ ПРОФЕССИОНАЛЬНОГО ВЫПОЛНЕНИЯ КОНКРЕТНЫХ РАБОТ.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КОМПЕТЕНЦИИ=ЗНАНИЕ+УМЕНИЕ+ПРОФЕССИОНАЛИЗМ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КОМПЕТЕНЦИИ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КОМПЕТЕНЦИИ УЧАЩИХСЯ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799"/>
            <a:ext cx="8856984" cy="488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КОМПЕТЕНЦИИ</a:t>
            </a:r>
            <a:br>
              <a:rPr lang="ru-RU" dirty="0" smtClean="0"/>
            </a:b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1110"/>
            <a:ext cx="8496944" cy="33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главную роль занимают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«4К»: креативность, критическое мышление, коммуникация и кооперация (взаимодействие и сотрудничество).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14" y="1844824"/>
            <a:ext cx="5572125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00808"/>
            <a:ext cx="8695925" cy="5040560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ts val="147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Алгоритм исследовательской деятельности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проблема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гипотеза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исследование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 проблемы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УУД: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-задавать нестандартные вопросы;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-видеть и формулировать проблему;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-ставить цели под проблему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УУД: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-выдвигать предположения;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-видеть причинно-следственные связи;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-использовать научную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речь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УУД: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-наблюдать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-работать с книгой;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-использовать анкеты, опросники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УУД: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-анализировать продукт своей деятельности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Умения: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организации практической исследовательской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712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1601"/>
          </a:xfrm>
        </p:spPr>
        <p:txBody>
          <a:bodyPr/>
          <a:lstStyle/>
          <a:p>
            <a:r>
              <a:rPr lang="ru-RU" sz="2800" dirty="0"/>
              <a:t>Умения, необходимые </a:t>
            </a:r>
            <a:r>
              <a:rPr lang="ru-RU" sz="2800" dirty="0" smtClean="0"/>
              <a:t>при организации </a:t>
            </a:r>
            <a:r>
              <a:rPr lang="ru-RU" sz="2800" dirty="0"/>
              <a:t>практической исследовательской деятельности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52" y="1719263"/>
            <a:ext cx="5512896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Умения, необходимые при организации учебной деятельности: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1" y="1719263"/>
            <a:ext cx="4124557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1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1107</TotalTime>
  <Words>781</Words>
  <Application>Microsoft Office PowerPoint</Application>
  <PresentationFormat>Экран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ИССЛЕДОВАТЕЛЬСКОЕ ОБУЧЕНИЕ В РАЗВИТИИ КОМПЕТЕНЦИЙ XXI ВЕКА </vt:lpstr>
      <vt:lpstr>Исследовательская деятельность учащихся – </vt:lpstr>
      <vt:lpstr>КОМПЕТЕНЦИИ</vt:lpstr>
      <vt:lpstr>КЛЮЧЕВЫЕ КОМПЕТЕНЦИИ УЧАЩИХСЯ XXI ВЕКА</vt:lpstr>
      <vt:lpstr>НЕОБХОДИМЫЕ КОМПЕТЕНЦИИ XXI ВЕКА</vt:lpstr>
      <vt:lpstr> главную роль занимают компетенции «4К»: креативность, критическое мышление, коммуникация и кооперация (взаимодействие и сотрудничество). </vt:lpstr>
      <vt:lpstr>Модель организации практической исследовательской деятельности</vt:lpstr>
      <vt:lpstr>Умения, необходимые при организации практической исследовательской деятельности</vt:lpstr>
      <vt:lpstr>Умения, необходимые при организации учебной деятельности:</vt:lpstr>
      <vt:lpstr>Школьное Научное общество  «Интеллект будущего» 12 учащихся </vt:lpstr>
      <vt:lpstr>Пример Календарно-тематического планирования ноу</vt:lpstr>
      <vt:lpstr>Презентация PowerPoint</vt:lpstr>
      <vt:lpstr>План участия НОУ в районных конкурсах, конференциях и других мероприятиях  на 2020/2021 учебный год </vt:lpstr>
      <vt:lpstr>Научно-исследовательская работа школьников организуется в направлениях, определённых в рамках секций: </vt:lpstr>
      <vt:lpstr>Классическая модель защиты </vt:lpstr>
      <vt:lpstr>Защита исследовательской работы</vt:lpstr>
      <vt:lpstr>Подготовка и Проведение  игры «Я знаю»</vt:lpstr>
      <vt:lpstr>День науки</vt:lpstr>
      <vt:lpstr>Презентация PowerPoint</vt:lpstr>
      <vt:lpstr>Выводы: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ИССЛЕДОВАТЕЛЬСКОЕ ОБУЧЕНИЕ В РАЗВИТИИ КОМПЕТЕНЦИЙ XXI ВЕКА</dc:title>
  <dc:creator>Luda</dc:creator>
  <cp:lastModifiedBy>admin</cp:lastModifiedBy>
  <cp:revision>35</cp:revision>
  <dcterms:created xsi:type="dcterms:W3CDTF">2021-04-11T16:07:45Z</dcterms:created>
  <dcterms:modified xsi:type="dcterms:W3CDTF">2021-04-20T08:08:32Z</dcterms:modified>
</cp:coreProperties>
</file>